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46" roundtripDataSignature="AMtx7mi9z0vsombFSPsvv8JNCv0T7GLZ4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44" Type="http://schemas.openxmlformats.org/officeDocument/2006/relationships/slide" Target="slides/slide39.xml"/><Relationship Id="rId21" Type="http://schemas.openxmlformats.org/officeDocument/2006/relationships/slide" Target="slides/slide16.xml"/><Relationship Id="rId43" Type="http://schemas.openxmlformats.org/officeDocument/2006/relationships/slide" Target="slides/slide38.xml"/><Relationship Id="rId24" Type="http://schemas.openxmlformats.org/officeDocument/2006/relationships/slide" Target="slides/slide19.xml"/><Relationship Id="rId46" Type="http://customschemas.google.com/relationships/presentationmetadata" Target="metadata"/><Relationship Id="rId23" Type="http://schemas.openxmlformats.org/officeDocument/2006/relationships/slide" Target="slides/slide18.xml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3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3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3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3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3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3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4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4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5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5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5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5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5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5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5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5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4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4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4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4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4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4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4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4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4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4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4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5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5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5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5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4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6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2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1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9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8.gif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0.gif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3.jp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15.gif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17.jp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Epithelium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•Layer of cell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•Cover the body </a:t>
            </a:r>
            <a:r>
              <a:rPr lang="en-US"/>
              <a:t>structure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42" name="Google Shape;142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id="143" name="Google Shape;143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43000" y="457200"/>
            <a:ext cx="7582486" cy="52876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Simple squamous epithelium</a:t>
            </a:r>
            <a:endParaRPr/>
          </a:p>
        </p:txBody>
      </p:sp>
      <p:sp>
        <p:nvSpPr>
          <p:cNvPr id="149" name="Google Shape;149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Single layer of cells lying on BM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Each cell contains an ovoid or flattened centrally placed nucleus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 u="sng"/>
              <a:t>Examples: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Endothelium: </a:t>
            </a:r>
            <a:r>
              <a:rPr lang="en-US"/>
              <a:t>which covers the internal surface of heart, blood vessels and lymphatics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Mesothelium</a:t>
            </a:r>
            <a:r>
              <a:rPr lang="en-US"/>
              <a:t>: lines the pericardial, pleural and peritoneal cavities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Alveolar epithelium</a:t>
            </a:r>
            <a:endParaRPr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55" name="Google Shape;155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https://encrypted-tbn2.gstatic.com/images?q=tbn:ANd9GcQV0V_pIM9pGdbhO0WL5twxkt4ImtAEk0-j4zR6KvxPV6iy_u6Mcg" id="156" name="Google Shape;156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371600"/>
            <a:ext cx="8258821" cy="350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62" name="Google Shape;162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https://encrypted-tbn0.gstatic.com/images?q=tbn:ANd9GcRG0KVl-hmgQMZt3L6_LZ_WOU4rNH_dCO_-XDnBm8XRnUm2FXGkXA" id="163" name="Google Shape;163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7800" y="914400"/>
            <a:ext cx="6477000" cy="47895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Simple cuboidal epithelium</a:t>
            </a:r>
            <a:endParaRPr/>
          </a:p>
        </p:txBody>
      </p:sp>
      <p:sp>
        <p:nvSpPr>
          <p:cNvPr id="169" name="Google Shape;169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Single layer of square shaped cells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Each cell contains a spherical centrally placed nucleus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On surface view the cells are hexagonal or polygonal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 u="sng"/>
              <a:t>Examples: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Distal convulated tubules of nephron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Surface epithelium of ovary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Small ducts of many glands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75" name="Google Shape;175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https://encrypted-tbn1.gstatic.com/images?q=tbn:ANd9GcSjvOPbiyyPmYrhIBACdyRmckNOzjF6r8ELSxxrWQchMZUVBXxNlw" id="176" name="Google Shape;176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00200" y="1905000"/>
            <a:ext cx="5791200" cy="39388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Simple columnar epithelium</a:t>
            </a:r>
            <a:endParaRPr/>
          </a:p>
        </p:txBody>
      </p:sp>
      <p:sp>
        <p:nvSpPr>
          <p:cNvPr id="182" name="Google Shape;182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Single layer of column shaped cells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Each cell contains an oval nucleus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On surface view the cells are hexagonal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u="sng"/>
              <a:t>Examples: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/>
              <a:t>Simple columnar nonciliated: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Lines gall bladder, stomach and small intestine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/>
              <a:t>Simple columnar ciliated: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Lines the uterine tubes and uterus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88" name="Google Shape;188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http://www.bio.davidson.edu/people/kabernd/berndcv/lab/epithelialinfoweb/cceself.jpg" id="189" name="Google Shape;189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0600" y="990600"/>
            <a:ext cx="7552707" cy="495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95" name="Google Shape;195;p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https://encrypted-tbn0.gstatic.com/images?q=tbn:ANd9GcSZN7GhmsYGALGHlD2m0cRrswQei83ylBaxIgdXoQOj1aLoWBACzg" id="196" name="Google Shape;19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76400" y="609600"/>
            <a:ext cx="6248400" cy="624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Pseudostratified columnar ciliated epithelium</a:t>
            </a:r>
            <a:endParaRPr/>
          </a:p>
        </p:txBody>
      </p:sp>
      <p:sp>
        <p:nvSpPr>
          <p:cNvPr id="202" name="Google Shape;202;p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Single layer of cells that gives false impression of being stratified because the nuclei lie at different levels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All cells rest on basement membrane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u="sng"/>
              <a:t>Examples: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Conducting parts of respiratory system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Eustachian tubes, nasal cavities, nasopharynx, paranasal sinuses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Basic tissue types</a:t>
            </a:r>
            <a:endParaRPr/>
          </a:p>
        </p:txBody>
      </p:sp>
      <p:sp>
        <p:nvSpPr>
          <p:cNvPr id="90" name="Google Shape;90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en-US" sz="2400"/>
              <a:t>There are 5 types of human tissue</a:t>
            </a:r>
            <a:endParaRPr b="1" sz="2400"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1. Epithelial 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2. Connective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3.Blood </a:t>
            </a:r>
            <a:endParaRPr sz="2400"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4. Muscle 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5. Nervous 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Tissues.jpg" id="91" name="Google Shape;9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90999" y="2819400"/>
            <a:ext cx="4572001" cy="365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08" name="Google Shape;208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https://encrypted-tbn3.gstatic.com/images?q=tbn:ANd9GcQpZBZHehUG9fSQZRPw8JtkFIz5MjRAcOHD_9OE8K5GGHT6zwg44w" id="209" name="Google Shape;20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905000"/>
            <a:ext cx="8546347" cy="396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1"/>
          <p:cNvSpPr txBox="1"/>
          <p:nvPr>
            <p:ph type="title"/>
          </p:nvPr>
        </p:nvSpPr>
        <p:spPr>
          <a:xfrm>
            <a:off x="533400" y="2743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Stratified epithelia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Stratified epithelia</a:t>
            </a:r>
            <a:endParaRPr/>
          </a:p>
        </p:txBody>
      </p:sp>
      <p:sp>
        <p:nvSpPr>
          <p:cNvPr id="220" name="Google Shape;220;p2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Depending on the shape of the upper most layer, it is further subdivided into: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Stratified squamous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Stratified cuboidal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Stratified columnar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Transitional epithelium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Stratified squamous epithelium</a:t>
            </a:r>
            <a:endParaRPr/>
          </a:p>
        </p:txBody>
      </p:sp>
      <p:sp>
        <p:nvSpPr>
          <p:cNvPr id="226" name="Google Shape;226;p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Multiple layers of cells lying on a basement membrane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Basal cells are low columnar which can divide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Few layers of large polygonal cells lie next to basal layer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Superficial cells become gradually flattened and surface cells are squamous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This epithelium is of two types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i:Stratified squamous keratinized epithelium</a:t>
            </a:r>
            <a:endParaRPr/>
          </a:p>
        </p:txBody>
      </p:sp>
      <p:sp>
        <p:nvSpPr>
          <p:cNvPr id="232" name="Google Shape;232;p2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The surface cells are non- nucleated and contain a protein called keratin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/>
              <a:t>Example: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Epidermis of skin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Epithelial lining of oral cavity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38" name="Google Shape;238;p2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http://www.mhhe.com/biosci/ap/histology_mh/keratin.gif" id="239" name="Google Shape;239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43000" y="1295400"/>
            <a:ext cx="6726796" cy="464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ii:Stratified squamous non- keratinized epithelium</a:t>
            </a:r>
            <a:endParaRPr/>
          </a:p>
        </p:txBody>
      </p:sp>
      <p:sp>
        <p:nvSpPr>
          <p:cNvPr id="245" name="Google Shape;245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There is no keratin formation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Example: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It lines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Parts of oral cavity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Esophagus, oropharynx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Lower part of anal canal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Vagina 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51" name="Google Shape;251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http://www.mhhe.com/biosci/ap/histology_mh/nonkerat.gif" id="252" name="Google Shape;252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371600"/>
            <a:ext cx="8232569" cy="44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Stratified cuboidal epithelium</a:t>
            </a:r>
            <a:endParaRPr/>
          </a:p>
        </p:txBody>
      </p:sp>
      <p:sp>
        <p:nvSpPr>
          <p:cNvPr id="258" name="Google Shape;258;p2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Consists of two layers of cuboidal cells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Each cell contains a spherical centrally placed nucleus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/>
              <a:t>Example: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It has very restricted distribution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Ducts of sweat glands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64" name="Google Shape;264;p2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http://media-cache-ec0.pinimg.com/736x/45/06/8f/45068f3391e72c97abff7f37dca73964.jpg" id="265" name="Google Shape;265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914400"/>
            <a:ext cx="7112000" cy="533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Epithelial tissue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Epithelium is defined as a collection of closely packed cells with very small amount of intercellular substance that cover on line body surfaces, cavities and tubes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All epithelia are supported by a variable amount of loose connective tissue containing many blood vessels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Epithelium itself is avascular, nourished by diffusion from the blood vessels in underlying loose connective tissue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Stratified columnar epithelium</a:t>
            </a:r>
            <a:endParaRPr/>
          </a:p>
        </p:txBody>
      </p:sp>
      <p:sp>
        <p:nvSpPr>
          <p:cNvPr id="271" name="Google Shape;271;p3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Consists of surface columnar cells which rest on one or more layers of roughly cuboidal cells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/>
              <a:t>Examples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It lines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Parts of ductus deferns and male urethra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Main ducts of salivary glands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Conjuctival epithelium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77" name="Google Shape;277;p3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http://www.rci.rutgers.edu/~uzwiak/AnatPhys/APFallLect5a_files/image010.jpg" id="278" name="Google Shape;278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0600" y="609600"/>
            <a:ext cx="7518400" cy="563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Transitional epithelium</a:t>
            </a:r>
            <a:endParaRPr/>
          </a:p>
        </p:txBody>
      </p:sp>
      <p:sp>
        <p:nvSpPr>
          <p:cNvPr id="284" name="Google Shape;284;p3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It is a special type of stratified epithelium which varies in its appearance depending on the state of distension of the organ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Examples: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Renal calyces, renal pelvis, ureters, urinary bladder and part of urethra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Modification at the free surface of epithelial cells</a:t>
            </a:r>
            <a:endParaRPr/>
          </a:p>
        </p:txBody>
      </p:sp>
      <p:sp>
        <p:nvSpPr>
          <p:cNvPr id="290" name="Google Shape;290;p3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Microvilli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Cilia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Flagellum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stereocilia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Microvilli </a:t>
            </a:r>
            <a:endParaRPr/>
          </a:p>
        </p:txBody>
      </p:sp>
      <p:sp>
        <p:nvSpPr>
          <p:cNvPr id="296" name="Google Shape;296;p3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These are small, slender, finger like projections found on free surface of epithelial cells.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1-2µm in height and 0.1µm in diameter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Examples and functions: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Epithelial cells of small intestine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Epithelial cells of proximal convulated tubule of nephron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They greatly increase the surface area and help in the absorption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02" name="Google Shape;302;p3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http://www2.estrellamountain.edu/faculty/farabee/BIOBK/humdigest_2.gif" id="303" name="Google Shape;303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7800" y="609600"/>
            <a:ext cx="6477000" cy="58108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Cilia </a:t>
            </a:r>
            <a:endParaRPr/>
          </a:p>
        </p:txBody>
      </p:sp>
      <p:sp>
        <p:nvSpPr>
          <p:cNvPr id="309" name="Google Shape;309;p3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These are hair like processes found chiefly on free surface of those epithelial cells which are specialized for transport of fluid or mucus over the epithelial surface.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It measures 5-10µm in length and about 0.2µm in diameter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Example and functions: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Respiratory epithelium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Epithelial lining of uterine tubes and uterus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Cilia are capable of rapid to and fro movement resulting in propulsion of a layer of mucus, fluids particulate matter or ovum over the epithelium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15" name="Google Shape;315;p3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http://images.tutorvista.com/cms/images/123/ciliated-epithelium-tissue.jpeg" id="316" name="Google Shape;316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1524000"/>
            <a:ext cx="7775558" cy="441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3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Flagellum </a:t>
            </a:r>
            <a:endParaRPr/>
          </a:p>
        </p:txBody>
      </p:sp>
      <p:sp>
        <p:nvSpPr>
          <p:cNvPr id="322" name="Google Shape;322;p3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This is a long, motile, whip like projection from a cell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u="sng"/>
              <a:t>Example and functions: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The only human cell that possesses flagellum is sperm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It produces undulated movements that help in locomotion of whole cell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Stereocilia </a:t>
            </a:r>
            <a:endParaRPr/>
          </a:p>
        </p:txBody>
      </p:sp>
      <p:sp>
        <p:nvSpPr>
          <p:cNvPr id="328" name="Google Shape;328;p3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These are nothing but extremely long microvilli resembling cilia.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Example and functions: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Chiefly found on cells lining epididymis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Also found on neuroepithelial and sustentacular cells of taste buds and hair cells of internal ear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In epididymis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In taste buds and internal ear: trigger electrical signals when they are stimulated by appropriate signals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03" name="Google Shape;10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http://bioserv.fiu.edu/~walterm/FallSpring/review1_fall05_chap_tissue5_files/image009.jpg" id="104" name="Google Shape;10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0"/>
            <a:ext cx="89154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4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Functions of epithelium</a:t>
            </a:r>
            <a:endParaRPr/>
          </a:p>
        </p:txBody>
      </p:sp>
      <p:sp>
        <p:nvSpPr>
          <p:cNvPr id="334" name="Google Shape;334;p4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Protection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Secretion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Absorption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Excretion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Transport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Sensory perception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Reproduction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Basement membrane</a:t>
            </a:r>
            <a:endParaRPr/>
          </a:p>
        </p:txBody>
      </p:sp>
      <p:sp>
        <p:nvSpPr>
          <p:cNvPr id="110" name="Google Shape;110;p5"/>
          <p:cNvSpPr txBox="1"/>
          <p:nvPr>
            <p:ph idx="1" type="body"/>
          </p:nvPr>
        </p:nvSpPr>
        <p:spPr>
          <a:xfrm>
            <a:off x="381000" y="15240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All type of basement membrane rest on a thin delicate, noncellular layer called basement membrane or basal lamina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It is composed of proteoglycans, glycoprotein's and collagen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There are two main groups of epithelia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Covering or surface epithelia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Glandular epithelia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16" name="Google Shape;116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https://encrypted-tbn2.gstatic.com/images?q=tbn:ANd9GcQaHD5L0CgOlUWndP-HPkXsiPFXuE3QZmW0E6NnxWFeuWxmUIM-Mg" id="117" name="Google Shape;11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2200" y="838200"/>
            <a:ext cx="5181600" cy="51038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Covering of surface epithelia</a:t>
            </a:r>
            <a:endParaRPr/>
          </a:p>
        </p:txBody>
      </p:sp>
      <p:sp>
        <p:nvSpPr>
          <p:cNvPr id="123" name="Google Shape;123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These cover body surfaces, cavities and tubes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Depending on the number of cell layer, these are divided into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/>
              <a:t>Simple epithelium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Consists of only a single layer of cells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/>
              <a:t>Stratified epithelia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Consists of two or more layers of cells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29" name="Google Shape;12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id="130" name="Google Shape;13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609600"/>
            <a:ext cx="8130396" cy="594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Simple epithelia</a:t>
            </a:r>
            <a:endParaRPr/>
          </a:p>
        </p:txBody>
      </p:sp>
      <p:sp>
        <p:nvSpPr>
          <p:cNvPr id="136" name="Google Shape;136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Further subdivided depending on the shape of cells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Simple squamous: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Composed of flat, plate like cells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Simple cuboidal: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Composed of cube like cells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Simple columnar: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Composed of column like cells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Pseudo stratified: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Consist of  a single layer of cells but gives a false impression of stratification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2015-06-22T02:11:21Z</dcterms:created>
  <dc:creator>maria.jamil</dc:creator>
</cp:coreProperties>
</file>